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318" r:id="rId3"/>
    <p:sldId id="319" r:id="rId4"/>
    <p:sldId id="329" r:id="rId5"/>
    <p:sldId id="328" r:id="rId6"/>
    <p:sldId id="330" r:id="rId7"/>
    <p:sldId id="323" r:id="rId8"/>
    <p:sldId id="324" r:id="rId9"/>
    <p:sldId id="326" r:id="rId10"/>
    <p:sldId id="327" r:id="rId11"/>
    <p:sldId id="331" r:id="rId12"/>
    <p:sldId id="325" r:id="rId13"/>
    <p:sldId id="279" r:id="rId14"/>
  </p:sldIdLst>
  <p:sldSz cx="12192000" cy="6858000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essa Dantas" initials="V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0" d="100"/>
          <a:sy n="50" d="100"/>
        </p:scale>
        <p:origin x="588" y="4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00839-3514-4F8A-A3BD-90D00F367D64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141E5-BD99-4D27-A384-B57A95F3A0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8798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8099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408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178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329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5637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7689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1765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2548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8363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9738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9713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FBC1D-45F3-4B82-8CBF-30D43E77D8D8}" type="datetimeFigureOut">
              <a:rPr lang="pt-BR" smtClean="0"/>
              <a:t>31/08/2021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60C93-D435-49A2-A48F-8E5BD41BA6D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0443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edondar Retângulo no Mesmo Canto Lateral 3"/>
          <p:cNvSpPr/>
          <p:nvPr/>
        </p:nvSpPr>
        <p:spPr>
          <a:xfrm rot="10800000">
            <a:off x="-2" y="4653136"/>
            <a:ext cx="10272465" cy="576065"/>
          </a:xfrm>
          <a:prstGeom prst="round2SameRect">
            <a:avLst/>
          </a:prstGeom>
          <a:solidFill>
            <a:srgbClr val="1C6A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CaixaDeTexto 12"/>
          <p:cNvSpPr txBox="1"/>
          <p:nvPr/>
        </p:nvSpPr>
        <p:spPr>
          <a:xfrm>
            <a:off x="8544272" y="5753757"/>
            <a:ext cx="32403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pt-BR" sz="2000" b="1" dirty="0">
                <a:solidFill>
                  <a:schemeClr val="bg1">
                    <a:lumMod val="50000"/>
                  </a:schemeClr>
                </a:solidFill>
              </a:rPr>
              <a:t>SECRETARIA-GERAL</a:t>
            </a:r>
          </a:p>
          <a:p>
            <a:pPr algn="r"/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DA PRESIDÊNCIA</a:t>
            </a:r>
          </a:p>
          <a:p>
            <a:pPr algn="r"/>
            <a:r>
              <a:rPr lang="pt-BR" sz="2000" dirty="0">
                <a:solidFill>
                  <a:schemeClr val="bg1">
                    <a:lumMod val="50000"/>
                  </a:schemeClr>
                </a:solidFill>
              </a:rPr>
              <a:t>DA REPÚBLICA</a:t>
            </a:r>
          </a:p>
        </p:txBody>
      </p:sp>
      <p:sp>
        <p:nvSpPr>
          <p:cNvPr id="6" name="Retângulo 5"/>
          <p:cNvSpPr/>
          <p:nvPr/>
        </p:nvSpPr>
        <p:spPr>
          <a:xfrm>
            <a:off x="11784633" y="5809492"/>
            <a:ext cx="216024" cy="90939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 sz="2000" dirty="0">
              <a:solidFill>
                <a:srgbClr val="FFC000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0"/>
            <a:ext cx="10272464" cy="4489288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-1" y="4481737"/>
            <a:ext cx="10272463" cy="1714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BR"/>
          </a:p>
        </p:txBody>
      </p:sp>
      <p:pic>
        <p:nvPicPr>
          <p:cNvPr id="10" name="Picture 3" descr="C:\Users\matheusdoc\Downloads\patria-amada-logo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5405" y="188640"/>
            <a:ext cx="173927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ixaDeTexto 3"/>
          <p:cNvSpPr txBox="1"/>
          <p:nvPr/>
        </p:nvSpPr>
        <p:spPr>
          <a:xfrm>
            <a:off x="7320136" y="4581129"/>
            <a:ext cx="1468987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4000" b="1" dirty="0">
                <a:solidFill>
                  <a:schemeClr val="bg1"/>
                </a:solidFill>
                <a:latin typeface="+mj-lt"/>
              </a:rPr>
              <a:t>2020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507938" y="2766406"/>
            <a:ext cx="86868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</a:rPr>
              <a:t>Diretoria de Engenharia e </a:t>
            </a:r>
            <a:r>
              <a:rPr lang="pt-BR" sz="4000" b="1" dirty="0" smtClean="0">
                <a:solidFill>
                  <a:schemeClr val="bg1"/>
                </a:solidFill>
              </a:rPr>
              <a:t>Patrimônio</a:t>
            </a:r>
          </a:p>
          <a:p>
            <a:r>
              <a:rPr lang="pt-BR" sz="3000" b="1" dirty="0" smtClean="0">
                <a:solidFill>
                  <a:schemeClr val="bg1"/>
                </a:solidFill>
              </a:rPr>
              <a:t>Coordenação Geral de Engenharia</a:t>
            </a:r>
            <a:endParaRPr lang="pt-BR" sz="3000" b="1" dirty="0">
              <a:solidFill>
                <a:schemeClr val="bg1"/>
              </a:solidFill>
            </a:endParaRPr>
          </a:p>
          <a:p>
            <a:r>
              <a:rPr lang="pt-BR" sz="2000" b="1" dirty="0" smtClean="0">
                <a:solidFill>
                  <a:schemeClr val="bg1"/>
                </a:solidFill>
              </a:rPr>
              <a:t>Construção de Salas Administrativas - 4º Pavimento do Palácio do Planalto</a:t>
            </a:r>
            <a:endParaRPr lang="pt-BR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407324" y="837650"/>
            <a:ext cx="106901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Fases de Execução da Obra</a:t>
            </a:r>
          </a:p>
          <a:p>
            <a:pPr lvl="0"/>
            <a:r>
              <a:rPr lang="pt-BR" sz="2200" b="1" dirty="0" smtClean="0"/>
              <a:t>Fase 02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407324" y="3157965"/>
            <a:ext cx="717388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PRINCIPAIS IMPACTOS: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pt-BR" dirty="0" smtClean="0"/>
              <a:t>Retirada de obras de arte e mobiliário (curadoria);</a:t>
            </a:r>
            <a:endParaRPr lang="pt-B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dirty="0"/>
              <a:t>Instalação de </a:t>
            </a:r>
            <a:r>
              <a:rPr lang="pt-BR" dirty="0" smtClean="0"/>
              <a:t>tapumes;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dirty="0" smtClean="0"/>
              <a:t>Remoção </a:t>
            </a:r>
            <a:r>
              <a:rPr lang="pt-BR" dirty="0"/>
              <a:t>total do forro de gesso nos locais indicados no fase 02</a:t>
            </a:r>
            <a:r>
              <a:rPr lang="pt-BR" dirty="0" smtClean="0"/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dirty="0" smtClean="0"/>
              <a:t>Fechamento </a:t>
            </a:r>
            <a:r>
              <a:rPr lang="pt-BR" dirty="0"/>
              <a:t>do acesso sul dos ministros da Secretaria </a:t>
            </a:r>
            <a:r>
              <a:rPr lang="pt-BR" dirty="0" smtClean="0"/>
              <a:t>Geral </a:t>
            </a:r>
            <a:r>
              <a:rPr lang="pt-BR" dirty="0"/>
              <a:t>e Secretaria de Governo</a:t>
            </a:r>
            <a:r>
              <a:rPr lang="pt-BR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Paralização do sistema de ar condicionado no saguão;</a:t>
            </a:r>
            <a:r>
              <a:rPr lang="pt-BR" dirty="0"/>
              <a:t> </a:t>
            </a:r>
            <a:endParaRPr lang="pt-B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Efetivo </a:t>
            </a:r>
            <a:r>
              <a:rPr lang="pt-BR" dirty="0"/>
              <a:t>de limpeza em horário diferenciado para redução das sujeiras (pó de gesso);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Trabalho deverá ser realizado em </a:t>
            </a:r>
            <a:r>
              <a:rPr lang="pt-BR" dirty="0" smtClean="0"/>
              <a:t>período diurno e noturno;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Acompanhamento da Segurança Presidencial no período noturno; </a:t>
            </a:r>
            <a:endParaRPr lang="pt-BR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200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8901" y="821280"/>
            <a:ext cx="4294378" cy="1911841"/>
          </a:xfrm>
          <a:prstGeom prst="rect">
            <a:avLst/>
          </a:prstGeom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2446" y="539645"/>
            <a:ext cx="2292430" cy="3242316"/>
          </a:xfrm>
          <a:prstGeom prst="rect">
            <a:avLst/>
          </a:prstGeom>
        </p:spPr>
      </p:pic>
      <p:sp>
        <p:nvSpPr>
          <p:cNvPr id="20" name="Retângulo 19"/>
          <p:cNvSpPr/>
          <p:nvPr/>
        </p:nvSpPr>
        <p:spPr>
          <a:xfrm>
            <a:off x="9624121" y="3584865"/>
            <a:ext cx="48384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/>
              <a:t>Área de intervenção</a:t>
            </a:r>
            <a:endParaRPr lang="pt-BR" sz="1600" dirty="0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1403" y="4527070"/>
            <a:ext cx="3137804" cy="1406211"/>
          </a:xfrm>
          <a:prstGeom prst="rect">
            <a:avLst/>
          </a:prstGeom>
        </p:spPr>
      </p:pic>
      <p:sp>
        <p:nvSpPr>
          <p:cNvPr id="24" name="CaixaDeTexto 23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4475503" y="2746253"/>
            <a:ext cx="48384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/>
              <a:t>Local da fase 2 durante a reforma de 2010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9560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313" y="402549"/>
            <a:ext cx="2740236" cy="3875673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407324" y="837650"/>
            <a:ext cx="106901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Fases de Execução da Obra</a:t>
            </a:r>
          </a:p>
          <a:p>
            <a:pPr lvl="0"/>
            <a:r>
              <a:rPr lang="pt-BR" sz="2200" b="1" dirty="0" smtClean="0"/>
              <a:t>Fase 03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8262643" y="4038530"/>
            <a:ext cx="483846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dirty="0" smtClean="0"/>
              <a:t>Áreas de intervenção</a:t>
            </a:r>
            <a:endParaRPr lang="pt-BR" sz="2200" dirty="0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1868" y="4544104"/>
            <a:ext cx="3137804" cy="1406211"/>
          </a:xfrm>
          <a:prstGeom prst="rect">
            <a:avLst/>
          </a:prstGeom>
        </p:spPr>
      </p:pic>
      <p:sp>
        <p:nvSpPr>
          <p:cNvPr id="24" name="Retângulo 23"/>
          <p:cNvSpPr/>
          <p:nvPr/>
        </p:nvSpPr>
        <p:spPr>
          <a:xfrm>
            <a:off x="215291" y="2092834"/>
            <a:ext cx="64225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PRINCIPAIS IMPACTOS:</a:t>
            </a:r>
            <a:endParaRPr lang="pt-BR" sz="22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Necessidade de abertura </a:t>
            </a:r>
            <a:r>
              <a:rPr lang="pt-BR" dirty="0" smtClean="0"/>
              <a:t>no </a:t>
            </a:r>
            <a:r>
              <a:rPr lang="pt-BR" dirty="0"/>
              <a:t>forro de gesso do corredor de acesso </a:t>
            </a:r>
            <a:r>
              <a:rPr lang="pt-BR" dirty="0" smtClean="0"/>
              <a:t>às salas de reunião e salas administrativas;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Paralização parcial das atividades das salas </a:t>
            </a:r>
            <a:r>
              <a:rPr lang="pt-BR" dirty="0" smtClean="0"/>
              <a:t>contíguas à </a:t>
            </a:r>
            <a:r>
              <a:rPr lang="pt-BR" dirty="0"/>
              <a:t>fase </a:t>
            </a:r>
            <a:r>
              <a:rPr lang="pt-BR" dirty="0" smtClean="0"/>
              <a:t>3;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Instalações ficarão aparentes até a finalização do serviço;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Efetivo de limpeza em horário diferenciado para redução das sujeiras (pó de gesso);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Trabalho deverá ser realizado em período noturno;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Acompanhamento da Segurança Presidencial no período noturno; </a:t>
            </a:r>
          </a:p>
          <a:p>
            <a:endParaRPr lang="pt-B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200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559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8440447" y="1569614"/>
            <a:ext cx="1178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Total 2019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 milhões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7381088" y="1569614"/>
            <a:ext cx="11803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Totais de 2019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 R$ mi</a:t>
            </a:r>
          </a:p>
        </p:txBody>
      </p:sp>
      <p:sp>
        <p:nvSpPr>
          <p:cNvPr id="21" name="Retângulo 20"/>
          <p:cNvSpPr/>
          <p:nvPr/>
        </p:nvSpPr>
        <p:spPr>
          <a:xfrm>
            <a:off x="407324" y="837650"/>
            <a:ext cx="106901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Perspectiva da Obra Executada</a:t>
            </a:r>
          </a:p>
          <a:p>
            <a:pPr lvl="0"/>
            <a:endParaRPr lang="pt-BR" sz="2200" b="1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7" r="1110" b="19546"/>
          <a:stretch/>
        </p:blipFill>
        <p:spPr>
          <a:xfrm>
            <a:off x="930269" y="1680878"/>
            <a:ext cx="10027522" cy="4049576"/>
          </a:xfrm>
          <a:prstGeom prst="rect">
            <a:avLst/>
          </a:prstGeom>
        </p:spPr>
      </p:pic>
      <p:pic>
        <p:nvPicPr>
          <p:cNvPr id="20" name="Imagem 19" descr="Z:\15-COPAE\1-PROJETOS\01-PALÁCIO_DO_PLANALTO\00-REVIT_MATRIZ\01-ANTIGAS\RENDER INTERNO 360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4621" y="4475694"/>
            <a:ext cx="1233170" cy="125476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CaixaDeTexto 21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40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6A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tângulo Arredondado 2"/>
          <p:cNvSpPr/>
          <p:nvPr/>
        </p:nvSpPr>
        <p:spPr>
          <a:xfrm>
            <a:off x="3359696" y="2803720"/>
            <a:ext cx="5256584" cy="11293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135" y="2923128"/>
            <a:ext cx="4553708" cy="76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61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881149" y="2581783"/>
            <a:ext cx="10690167" cy="1649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pt-BR" sz="2200" dirty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objetivo </a:t>
            </a:r>
            <a:r>
              <a:rPr lang="pt-BR" sz="2200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é </a:t>
            </a:r>
            <a:r>
              <a:rPr lang="pt-BR" sz="2200" dirty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apresentar o </a:t>
            </a:r>
            <a:r>
              <a:rPr lang="pt-BR" sz="2200" dirty="0" smtClean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PLANO DE AÇÃO PRELIMINAR, ou seja, o conjunto </a:t>
            </a:r>
            <a:r>
              <a:rPr lang="pt-BR" sz="2200" dirty="0">
                <a:latin typeface="Arial" panose="020B0604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 atividades, prazos, equipes e impactos, para a execução de obra referente à alteração de layout e execução de salas administrativas no 4ºPavimento do Palácio do Planalto. </a:t>
            </a:r>
            <a:endParaRPr lang="pt-BR" sz="2200" dirty="0">
              <a:latin typeface="Times New Roman" panose="02020603050405020304" pitchFamily="18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629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872837" y="1938946"/>
            <a:ext cx="1069016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/>
              <a:t>Considerações Iniciais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200" dirty="0" smtClean="0"/>
              <a:t>A </a:t>
            </a:r>
            <a:r>
              <a:rPr lang="pt-BR" sz="2200" dirty="0"/>
              <a:t>execução da obra será </a:t>
            </a:r>
            <a:r>
              <a:rPr lang="pt-BR" sz="2200" dirty="0" smtClean="0"/>
              <a:t>realizada </a:t>
            </a:r>
            <a:r>
              <a:rPr lang="pt-BR" sz="2200" dirty="0"/>
              <a:t>preferencialmente no</a:t>
            </a:r>
            <a:r>
              <a:rPr lang="pt-BR" sz="2200" b="1" dirty="0"/>
              <a:t> período NOTURNO</a:t>
            </a:r>
            <a:r>
              <a:rPr lang="pt-BR" sz="2200" dirty="0"/>
              <a:t>, de segunda a domingo, a partir da data a ser definida em conjunto com a unidade demandante</a:t>
            </a:r>
            <a:r>
              <a:rPr lang="pt-BR" sz="22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200" dirty="0" smtClean="0"/>
              <a:t>O prazo de </a:t>
            </a:r>
            <a:r>
              <a:rPr lang="pt-BR" sz="2200" b="1" dirty="0" smtClean="0"/>
              <a:t>execução máximo é de 6 meses</a:t>
            </a:r>
            <a:r>
              <a:rPr lang="pt-BR" sz="2200" dirty="0" smtClean="0"/>
              <a:t>, considerando possíveis interferências por parte dos usuários do Palácio do Planalto.</a:t>
            </a:r>
            <a:endParaRPr lang="pt-BR" sz="2200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301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842" y="1065013"/>
            <a:ext cx="8828846" cy="4965183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1" name="Conector de Seta Reta 30"/>
          <p:cNvCxnSpPr/>
          <p:nvPr/>
        </p:nvCxnSpPr>
        <p:spPr>
          <a:xfrm flipV="1">
            <a:off x="1091989" y="4447658"/>
            <a:ext cx="733425" cy="13944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" name="CaixaDeTexto 32"/>
          <p:cNvSpPr txBox="1"/>
          <p:nvPr/>
        </p:nvSpPr>
        <p:spPr>
          <a:xfrm>
            <a:off x="11043" y="3801327"/>
            <a:ext cx="1621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accent4"/>
                </a:solidFill>
              </a:rPr>
              <a:t>Entrada de Materiais</a:t>
            </a:r>
            <a:endParaRPr lang="pt-BR" dirty="0">
              <a:solidFill>
                <a:schemeClr val="accent4"/>
              </a:solidFill>
            </a:endParaRPr>
          </a:p>
        </p:txBody>
      </p:sp>
      <p:sp>
        <p:nvSpPr>
          <p:cNvPr id="38" name="CaixaDeTexto 37"/>
          <p:cNvSpPr txBox="1"/>
          <p:nvPr/>
        </p:nvSpPr>
        <p:spPr>
          <a:xfrm>
            <a:off x="0" y="4521420"/>
            <a:ext cx="1621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accent4"/>
                </a:solidFill>
              </a:rPr>
              <a:t>Desembarque de materiais (caminhão)</a:t>
            </a:r>
            <a:endParaRPr lang="pt-BR" dirty="0">
              <a:solidFill>
                <a:schemeClr val="accent4"/>
              </a:solidFill>
            </a:endParaRPr>
          </a:p>
        </p:txBody>
      </p:sp>
      <p:sp>
        <p:nvSpPr>
          <p:cNvPr id="7" name="Seta para a Direita 6"/>
          <p:cNvSpPr/>
          <p:nvPr/>
        </p:nvSpPr>
        <p:spPr>
          <a:xfrm rot="1109169">
            <a:off x="3259313" y="1318097"/>
            <a:ext cx="1020532" cy="359097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2" name="Seta para a Direita 41"/>
          <p:cNvSpPr/>
          <p:nvPr/>
        </p:nvSpPr>
        <p:spPr>
          <a:xfrm rot="17570455">
            <a:off x="2445393" y="2288332"/>
            <a:ext cx="893676" cy="35380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3" name="Seta para a Direita 42"/>
          <p:cNvSpPr/>
          <p:nvPr/>
        </p:nvSpPr>
        <p:spPr>
          <a:xfrm rot="17570455">
            <a:off x="1786260" y="3342022"/>
            <a:ext cx="893676" cy="35380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6" name="Seta para a Direita 45"/>
          <p:cNvSpPr/>
          <p:nvPr/>
        </p:nvSpPr>
        <p:spPr>
          <a:xfrm rot="6645514">
            <a:off x="9657506" y="1617469"/>
            <a:ext cx="893676" cy="353802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8" name="CaixaDeTexto 47"/>
          <p:cNvSpPr txBox="1"/>
          <p:nvPr/>
        </p:nvSpPr>
        <p:spPr>
          <a:xfrm>
            <a:off x="9048750" y="323425"/>
            <a:ext cx="33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accent1"/>
                </a:solidFill>
              </a:rPr>
              <a:t>Acesso Caminhão entulho (guarita dos Anexo na av. N2)</a:t>
            </a:r>
            <a:endParaRPr lang="pt-BR" dirty="0">
              <a:solidFill>
                <a:schemeClr val="accent1"/>
              </a:solidFill>
            </a:endParaRPr>
          </a:p>
        </p:txBody>
      </p:sp>
      <p:cxnSp>
        <p:nvCxnSpPr>
          <p:cNvPr id="50" name="Conector de Seta Reta 49"/>
          <p:cNvCxnSpPr/>
          <p:nvPr/>
        </p:nvCxnSpPr>
        <p:spPr>
          <a:xfrm flipH="1">
            <a:off x="9464467" y="2749190"/>
            <a:ext cx="1157554" cy="575284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8" name="CaixaDeTexto 57"/>
          <p:cNvSpPr txBox="1"/>
          <p:nvPr/>
        </p:nvSpPr>
        <p:spPr>
          <a:xfrm>
            <a:off x="10556728" y="1795768"/>
            <a:ext cx="15584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accent1"/>
                </a:solidFill>
              </a:rPr>
              <a:t>Local para</a:t>
            </a:r>
          </a:p>
          <a:p>
            <a:r>
              <a:rPr lang="pt-BR" dirty="0" smtClean="0">
                <a:solidFill>
                  <a:schemeClr val="accent1"/>
                </a:solidFill>
              </a:rPr>
              <a:t>Caçamba de Entulho</a:t>
            </a:r>
          </a:p>
          <a:p>
            <a:r>
              <a:rPr lang="pt-BR" sz="1600" b="1" dirty="0" smtClean="0">
                <a:solidFill>
                  <a:schemeClr val="accent1"/>
                </a:solidFill>
              </a:rPr>
              <a:t>Estacionamento</a:t>
            </a:r>
            <a:r>
              <a:rPr lang="pt-BR" b="1" dirty="0" smtClean="0">
                <a:solidFill>
                  <a:schemeClr val="accent1"/>
                </a:solidFill>
              </a:rPr>
              <a:t> </a:t>
            </a:r>
            <a:r>
              <a:rPr lang="pt-BR" dirty="0" smtClean="0">
                <a:solidFill>
                  <a:schemeClr val="accent1"/>
                </a:solidFill>
              </a:rPr>
              <a:t>Anexos</a:t>
            </a:r>
            <a:endParaRPr lang="pt-BR" dirty="0">
              <a:solidFill>
                <a:schemeClr val="accent1"/>
              </a:solidFill>
            </a:endParaRPr>
          </a:p>
        </p:txBody>
      </p:sp>
      <p:pic>
        <p:nvPicPr>
          <p:cNvPr id="59" name="Imagem 5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06" b="-6881"/>
          <a:stretch/>
        </p:blipFill>
        <p:spPr>
          <a:xfrm>
            <a:off x="10531090" y="3232300"/>
            <a:ext cx="1291712" cy="1391227"/>
          </a:xfrm>
          <a:prstGeom prst="rect">
            <a:avLst/>
          </a:prstGeom>
        </p:spPr>
      </p:pic>
      <p:pic>
        <p:nvPicPr>
          <p:cNvPr id="52" name="Imagem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135" y="4726188"/>
            <a:ext cx="1763865" cy="983170"/>
          </a:xfrm>
          <a:prstGeom prst="rect">
            <a:avLst/>
          </a:prstGeom>
        </p:spPr>
      </p:pic>
      <p:sp>
        <p:nvSpPr>
          <p:cNvPr id="61" name="Retângulo 60"/>
          <p:cNvSpPr/>
          <p:nvPr/>
        </p:nvSpPr>
        <p:spPr>
          <a:xfrm>
            <a:off x="387635" y="591695"/>
            <a:ext cx="106901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Acesso à Obra</a:t>
            </a:r>
            <a:endParaRPr lang="pt-BR" sz="2200" b="1" dirty="0"/>
          </a:p>
        </p:txBody>
      </p:sp>
      <p:sp>
        <p:nvSpPr>
          <p:cNvPr id="62" name="CaixaDeTexto 61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3" name="Elipse 52"/>
          <p:cNvSpPr/>
          <p:nvPr/>
        </p:nvSpPr>
        <p:spPr>
          <a:xfrm>
            <a:off x="1560842" y="3999391"/>
            <a:ext cx="994908" cy="864709"/>
          </a:xfrm>
          <a:prstGeom prst="ellipse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4" name="Elipse 63"/>
          <p:cNvSpPr/>
          <p:nvPr/>
        </p:nvSpPr>
        <p:spPr>
          <a:xfrm>
            <a:off x="9037885" y="3041324"/>
            <a:ext cx="705298" cy="674917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008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1032" y="1186306"/>
            <a:ext cx="9407553" cy="5029891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387635" y="591695"/>
            <a:ext cx="106901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Acesso à Obra</a:t>
            </a:r>
            <a:endParaRPr lang="pt-BR" sz="2200" b="1" dirty="0"/>
          </a:p>
        </p:txBody>
      </p:sp>
      <p:sp>
        <p:nvSpPr>
          <p:cNvPr id="7" name="Seta para a Direita 6"/>
          <p:cNvSpPr/>
          <p:nvPr/>
        </p:nvSpPr>
        <p:spPr>
          <a:xfrm>
            <a:off x="2730489" y="1928121"/>
            <a:ext cx="1183880" cy="33767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9" name="Conector de Seta Reta 8"/>
          <p:cNvCxnSpPr/>
          <p:nvPr/>
        </p:nvCxnSpPr>
        <p:spPr>
          <a:xfrm>
            <a:off x="4479160" y="2050350"/>
            <a:ext cx="9810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>
            <a:off x="5732719" y="2057209"/>
            <a:ext cx="9810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/>
          <p:nvPr/>
        </p:nvCxnSpPr>
        <p:spPr>
          <a:xfrm>
            <a:off x="6986278" y="2064068"/>
            <a:ext cx="9810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>
            <a:off x="8239837" y="2070927"/>
            <a:ext cx="9810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/>
          <p:cNvCxnSpPr/>
          <p:nvPr/>
        </p:nvCxnSpPr>
        <p:spPr>
          <a:xfrm>
            <a:off x="9493396" y="2077786"/>
            <a:ext cx="9810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>
            <a:off x="10746955" y="2084645"/>
            <a:ext cx="9810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ângulo 9"/>
          <p:cNvSpPr/>
          <p:nvPr/>
        </p:nvSpPr>
        <p:spPr>
          <a:xfrm>
            <a:off x="4416352" y="1942627"/>
            <a:ext cx="247650" cy="2154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10"/>
          <p:cNvSpPr/>
          <p:nvPr/>
        </p:nvSpPr>
        <p:spPr>
          <a:xfrm>
            <a:off x="4180032" y="4805741"/>
            <a:ext cx="4550342" cy="70485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28" name="Conector de Seta Reta 27"/>
          <p:cNvCxnSpPr/>
          <p:nvPr/>
        </p:nvCxnSpPr>
        <p:spPr>
          <a:xfrm flipV="1">
            <a:off x="2567182" y="2219186"/>
            <a:ext cx="9525" cy="793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/>
          <p:nvPr/>
        </p:nvCxnSpPr>
        <p:spPr>
          <a:xfrm flipV="1">
            <a:off x="2576707" y="3261614"/>
            <a:ext cx="9525" cy="793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0" name="Conector de Seta Reta 29"/>
          <p:cNvCxnSpPr/>
          <p:nvPr/>
        </p:nvCxnSpPr>
        <p:spPr>
          <a:xfrm flipV="1">
            <a:off x="2586232" y="4304042"/>
            <a:ext cx="9525" cy="793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1" name="Conector de Seta Reta 30"/>
          <p:cNvCxnSpPr/>
          <p:nvPr/>
        </p:nvCxnSpPr>
        <p:spPr>
          <a:xfrm>
            <a:off x="1599843" y="5346470"/>
            <a:ext cx="1005439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3" name="CaixaDeTexto 32"/>
          <p:cNvSpPr txBox="1"/>
          <p:nvPr/>
        </p:nvSpPr>
        <p:spPr>
          <a:xfrm>
            <a:off x="1236171" y="4476744"/>
            <a:ext cx="134053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accent4"/>
                </a:solidFill>
              </a:rPr>
              <a:t>Entrada de Materiais</a:t>
            </a:r>
            <a:endParaRPr lang="pt-BR" dirty="0">
              <a:solidFill>
                <a:schemeClr val="accent4"/>
              </a:solidFill>
            </a:endParaRPr>
          </a:p>
        </p:txBody>
      </p:sp>
      <p:sp>
        <p:nvSpPr>
          <p:cNvPr id="34" name="CaixaDeTexto 33"/>
          <p:cNvSpPr txBox="1"/>
          <p:nvPr/>
        </p:nvSpPr>
        <p:spPr>
          <a:xfrm>
            <a:off x="5900829" y="1764468"/>
            <a:ext cx="224540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accent5"/>
                </a:solidFill>
              </a:rPr>
              <a:t>Saída  de Resíduos</a:t>
            </a:r>
            <a:endParaRPr lang="pt-BR" dirty="0">
              <a:solidFill>
                <a:schemeClr val="accent5"/>
              </a:solidFill>
            </a:endParaRPr>
          </a:p>
        </p:txBody>
      </p:sp>
      <p:cxnSp>
        <p:nvCxnSpPr>
          <p:cNvPr id="36" name="Conector reto 35"/>
          <p:cNvCxnSpPr/>
          <p:nvPr/>
        </p:nvCxnSpPr>
        <p:spPr>
          <a:xfrm flipV="1">
            <a:off x="4710602" y="1424190"/>
            <a:ext cx="469256" cy="5580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ixaDeTexto 36"/>
          <p:cNvSpPr txBox="1"/>
          <p:nvPr/>
        </p:nvSpPr>
        <p:spPr>
          <a:xfrm>
            <a:off x="5190378" y="1176951"/>
            <a:ext cx="209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Baia de resíduos</a:t>
            </a:r>
            <a:endParaRPr lang="pt-BR" dirty="0"/>
          </a:p>
        </p:txBody>
      </p:sp>
      <p:cxnSp>
        <p:nvCxnSpPr>
          <p:cNvPr id="39" name="Conector reto 38"/>
          <p:cNvCxnSpPr>
            <a:stCxn id="10" idx="1"/>
          </p:cNvCxnSpPr>
          <p:nvPr/>
        </p:nvCxnSpPr>
        <p:spPr>
          <a:xfrm flipV="1">
            <a:off x="4416352" y="963813"/>
            <a:ext cx="873823" cy="10865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ixaDeTexto 43"/>
          <p:cNvSpPr txBox="1"/>
          <p:nvPr/>
        </p:nvSpPr>
        <p:spPr>
          <a:xfrm>
            <a:off x="34351" y="1007272"/>
            <a:ext cx="246277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pt-BR" dirty="0" smtClean="0"/>
              <a:t>Remoção de janelas para içamento e entrada de material de grandes </a:t>
            </a:r>
          </a:p>
          <a:p>
            <a:pPr algn="r"/>
            <a:r>
              <a:rPr lang="pt-BR" dirty="0" smtClean="0"/>
              <a:t>dimensões (duto)</a:t>
            </a:r>
            <a:endParaRPr lang="pt-BR" dirty="0"/>
          </a:p>
        </p:txBody>
      </p:sp>
      <p:sp>
        <p:nvSpPr>
          <p:cNvPr id="45" name="CaixaDeTexto 44"/>
          <p:cNvSpPr txBox="1"/>
          <p:nvPr/>
        </p:nvSpPr>
        <p:spPr>
          <a:xfrm>
            <a:off x="5267188" y="619014"/>
            <a:ext cx="5330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Remoção de janelas e descarte de resíduos em duto vertical</a:t>
            </a:r>
            <a:endParaRPr lang="pt-BR" dirty="0"/>
          </a:p>
        </p:txBody>
      </p:sp>
      <p:cxnSp>
        <p:nvCxnSpPr>
          <p:cNvPr id="57" name="Conector reto 56"/>
          <p:cNvCxnSpPr/>
          <p:nvPr/>
        </p:nvCxnSpPr>
        <p:spPr>
          <a:xfrm flipH="1" flipV="1">
            <a:off x="2457140" y="1444471"/>
            <a:ext cx="1802322" cy="675637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de Seta Reta 62"/>
          <p:cNvCxnSpPr/>
          <p:nvPr/>
        </p:nvCxnSpPr>
        <p:spPr>
          <a:xfrm>
            <a:off x="4276870" y="3748116"/>
            <a:ext cx="9525" cy="1014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5" name="Conector de Seta Reta 64"/>
          <p:cNvCxnSpPr/>
          <p:nvPr/>
        </p:nvCxnSpPr>
        <p:spPr>
          <a:xfrm flipV="1">
            <a:off x="4324495" y="2600735"/>
            <a:ext cx="1" cy="21991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Imagem 6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06" b="-6881"/>
          <a:stretch/>
        </p:blipFill>
        <p:spPr>
          <a:xfrm>
            <a:off x="10798352" y="311992"/>
            <a:ext cx="1291712" cy="1391227"/>
          </a:xfrm>
          <a:prstGeom prst="rect">
            <a:avLst/>
          </a:prstGeom>
        </p:spPr>
      </p:pic>
      <p:pic>
        <p:nvPicPr>
          <p:cNvPr id="70" name="Imagem 6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610" y="1030627"/>
            <a:ext cx="828048" cy="720644"/>
          </a:xfrm>
          <a:prstGeom prst="rect">
            <a:avLst/>
          </a:prstGeom>
        </p:spPr>
      </p:pic>
      <p:pic>
        <p:nvPicPr>
          <p:cNvPr id="71" name="Imagem 7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246813"/>
            <a:ext cx="1746090" cy="1308808"/>
          </a:xfrm>
          <a:prstGeom prst="rect">
            <a:avLst/>
          </a:prstGeom>
        </p:spPr>
      </p:pic>
      <p:pic>
        <p:nvPicPr>
          <p:cNvPr id="72" name="Imagem 7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1719" y="542961"/>
            <a:ext cx="805334" cy="1073779"/>
          </a:xfrm>
          <a:prstGeom prst="rect">
            <a:avLst/>
          </a:prstGeom>
        </p:spPr>
      </p:pic>
      <p:sp>
        <p:nvSpPr>
          <p:cNvPr id="74" name="CaixaDeTexto 73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5" name="CaixaDeTexto 74"/>
          <p:cNvSpPr txBox="1"/>
          <p:nvPr/>
        </p:nvSpPr>
        <p:spPr>
          <a:xfrm>
            <a:off x="10767063" y="2178482"/>
            <a:ext cx="1236827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chemeClr val="accent5"/>
                </a:solidFill>
              </a:rPr>
              <a:t>Vai para</a:t>
            </a:r>
          </a:p>
          <a:p>
            <a:r>
              <a:rPr lang="pt-BR" dirty="0" smtClean="0">
                <a:solidFill>
                  <a:schemeClr val="accent5"/>
                </a:solidFill>
              </a:rPr>
              <a:t>muro de arrimo dos Anexos</a:t>
            </a:r>
            <a:endParaRPr lang="pt-BR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93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3578" y="1611340"/>
            <a:ext cx="8614674" cy="4604857"/>
          </a:xfrm>
          <a:prstGeom prst="rect">
            <a:avLst/>
          </a:prstGeom>
        </p:spPr>
      </p:pic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387635" y="591695"/>
            <a:ext cx="106901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Acesso à Obra</a:t>
            </a:r>
            <a:endParaRPr lang="pt-BR" sz="2200" b="1" dirty="0"/>
          </a:p>
        </p:txBody>
      </p:sp>
      <p:sp>
        <p:nvSpPr>
          <p:cNvPr id="44" name="CaixaDeTexto 43"/>
          <p:cNvSpPr txBox="1"/>
          <p:nvPr/>
        </p:nvSpPr>
        <p:spPr>
          <a:xfrm>
            <a:off x="749516" y="1197293"/>
            <a:ext cx="67688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Definição conjunta com a Coordenação Geral de Engenharia: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 smtClean="0"/>
              <a:t> Área de depósito de materiais;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 smtClean="0"/>
              <a:t>Refeitório;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 smtClean="0"/>
              <a:t>Vestiários e Banheiros;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000" dirty="0" smtClean="0"/>
              <a:t>Escritório da obra;</a:t>
            </a:r>
            <a:endParaRPr lang="pt-BR" sz="2000" dirty="0"/>
          </a:p>
        </p:txBody>
      </p:sp>
      <p:sp>
        <p:nvSpPr>
          <p:cNvPr id="4" name="Retângulo 3"/>
          <p:cNvSpPr/>
          <p:nvPr/>
        </p:nvSpPr>
        <p:spPr>
          <a:xfrm>
            <a:off x="7190509" y="3125585"/>
            <a:ext cx="723207" cy="127184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7173884" y="4696691"/>
            <a:ext cx="731520" cy="1072342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7913716" y="4680065"/>
            <a:ext cx="507077" cy="51539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‘</a:t>
            </a:r>
            <a:endParaRPr lang="pt-BR" dirty="0"/>
          </a:p>
        </p:txBody>
      </p:sp>
      <p:sp>
        <p:nvSpPr>
          <p:cNvPr id="41" name="CaixaDeTexto 40"/>
          <p:cNvSpPr txBox="1"/>
          <p:nvPr/>
        </p:nvSpPr>
        <p:spPr>
          <a:xfrm>
            <a:off x="3382529" y="6104476"/>
            <a:ext cx="55187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Áreas sugeridas no 2º Subsolo Palácio do Planalto</a:t>
            </a:r>
            <a:endParaRPr lang="pt-BR" sz="2000" dirty="0"/>
          </a:p>
        </p:txBody>
      </p:sp>
      <p:sp>
        <p:nvSpPr>
          <p:cNvPr id="42" name="CaixaDeTexto 41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5338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8440447" y="1569614"/>
            <a:ext cx="1178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Total 2019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 milhões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7381088" y="1569614"/>
            <a:ext cx="11803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Totais de 2019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 R$ mi</a:t>
            </a:r>
          </a:p>
        </p:txBody>
      </p:sp>
      <p:sp>
        <p:nvSpPr>
          <p:cNvPr id="21" name="Retângulo 20"/>
          <p:cNvSpPr/>
          <p:nvPr/>
        </p:nvSpPr>
        <p:spPr>
          <a:xfrm>
            <a:off x="407324" y="837650"/>
            <a:ext cx="106901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Fases de Execução da Obra:</a:t>
            </a:r>
            <a:endParaRPr lang="pt-BR" sz="22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3261" y="1316961"/>
            <a:ext cx="8020356" cy="359433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24" y="5118344"/>
            <a:ext cx="3611875" cy="1375340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885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407324" y="646591"/>
            <a:ext cx="106901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Fases de Execução da Obra:</a:t>
            </a:r>
            <a:endParaRPr lang="pt-BR" sz="2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489" y="1102380"/>
            <a:ext cx="11399117" cy="3905509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/>
          <a:srcRect r="70366" b="25269"/>
          <a:stretch/>
        </p:blipFill>
        <p:spPr>
          <a:xfrm>
            <a:off x="954158" y="5032791"/>
            <a:ext cx="1652517" cy="1425258"/>
          </a:xfrm>
          <a:prstGeom prst="rect">
            <a:avLst/>
          </a:prstGeom>
        </p:spPr>
      </p:pic>
      <p:pic>
        <p:nvPicPr>
          <p:cNvPr id="20" name="Imagem 19"/>
          <p:cNvPicPr>
            <a:picLocks noChangeAspect="1"/>
          </p:cNvPicPr>
          <p:nvPr/>
        </p:nvPicPr>
        <p:blipFill rotWithShape="1">
          <a:blip r:embed="rId4"/>
          <a:srcRect l="33841" r="33961" b="1641"/>
          <a:stretch/>
        </p:blipFill>
        <p:spPr>
          <a:xfrm>
            <a:off x="5353677" y="4882614"/>
            <a:ext cx="1672743" cy="1747630"/>
          </a:xfrm>
          <a:prstGeom prst="rect">
            <a:avLst/>
          </a:prstGeom>
        </p:spPr>
      </p:pic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4"/>
          <a:srcRect l="65498" r="514" b="19508"/>
          <a:stretch/>
        </p:blipFill>
        <p:spPr>
          <a:xfrm>
            <a:off x="8296102" y="4840731"/>
            <a:ext cx="1895302" cy="1535131"/>
          </a:xfrm>
          <a:prstGeom prst="rect">
            <a:avLst/>
          </a:prstGeom>
        </p:spPr>
      </p:pic>
      <p:sp>
        <p:nvSpPr>
          <p:cNvPr id="23" name="CaixaDeTexto 22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53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/>
          <p:cNvSpPr/>
          <p:nvPr/>
        </p:nvSpPr>
        <p:spPr>
          <a:xfrm>
            <a:off x="119336" y="140678"/>
            <a:ext cx="76894" cy="505913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6" name="Picture 2" descr="C:\Users\matheusdoc\Desktop\Brasil+Secretari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6320" y="6216197"/>
            <a:ext cx="3109540" cy="52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tângulo 16"/>
          <p:cNvSpPr/>
          <p:nvPr/>
        </p:nvSpPr>
        <p:spPr>
          <a:xfrm>
            <a:off x="0" y="6630244"/>
            <a:ext cx="5425509" cy="111124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5015885" y="6630244"/>
            <a:ext cx="1959561" cy="111124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407324" y="837650"/>
            <a:ext cx="106901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Fases de Execução da Obra</a:t>
            </a:r>
          </a:p>
          <a:p>
            <a:pPr lvl="0"/>
            <a:r>
              <a:rPr lang="pt-BR" sz="2200" b="1" dirty="0" smtClean="0"/>
              <a:t>Fase 01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272819" y="1620223"/>
            <a:ext cx="527128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2200" b="1" dirty="0" smtClean="0"/>
              <a:t>PRINCIPAIS IMPACTOS:</a:t>
            </a:r>
            <a:endParaRPr lang="pt-BR" sz="2200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dirty="0"/>
              <a:t>Retirada de obras de arte e mobiliário (curadoria);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Necessidade </a:t>
            </a:r>
            <a:r>
              <a:rPr lang="pt-BR" dirty="0"/>
              <a:t>de abertura </a:t>
            </a:r>
            <a:r>
              <a:rPr lang="pt-BR" dirty="0" smtClean="0"/>
              <a:t>no </a:t>
            </a:r>
            <a:r>
              <a:rPr lang="pt-BR" dirty="0"/>
              <a:t>forro de gesso do corredor de acesso do </a:t>
            </a:r>
            <a:r>
              <a:rPr lang="pt-BR" dirty="0" smtClean="0"/>
              <a:t>Ministro </a:t>
            </a:r>
            <a:r>
              <a:rPr lang="pt-BR" dirty="0"/>
              <a:t>da Secretaria </a:t>
            </a:r>
            <a:r>
              <a:rPr lang="pt-BR" dirty="0" smtClean="0"/>
              <a:t>Geral;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Abertura de forro no corredor dos elevadores da Ala Leste;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Instalações ficarão aparentes até a finalização do serviço;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Instalação de tapumes na área da fase 2, para criação de depósito temporário;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Desligamento parcial do sistema de ar condicionado;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Efetivo de limpeza em horário diferenciado para redução das sujeiras (pó de gesso);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/>
              <a:t>Trabalho deverá ser realizado em período noturno;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/>
              <a:t>Acompanhamento da Segurança Presidencial no período noturno; </a:t>
            </a:r>
          </a:p>
          <a:p>
            <a:endParaRPr lang="pt-B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2200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108" y="704850"/>
            <a:ext cx="2809391" cy="3973484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023" y="704850"/>
            <a:ext cx="2847860" cy="4027893"/>
          </a:xfrm>
          <a:prstGeom prst="rect">
            <a:avLst/>
          </a:prstGeom>
        </p:spPr>
      </p:pic>
      <p:sp>
        <p:nvSpPr>
          <p:cNvPr id="24" name="Retângulo 23"/>
          <p:cNvSpPr/>
          <p:nvPr/>
        </p:nvSpPr>
        <p:spPr>
          <a:xfrm>
            <a:off x="5533619" y="4503883"/>
            <a:ext cx="24597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/>
              <a:t>Corredor privativo oeste</a:t>
            </a:r>
            <a:endParaRPr lang="pt-BR" sz="1600" dirty="0"/>
          </a:p>
        </p:txBody>
      </p:sp>
      <p:pic>
        <p:nvPicPr>
          <p:cNvPr id="25" name="Imagem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2883" y="4889357"/>
            <a:ext cx="3137804" cy="1406211"/>
          </a:xfrm>
          <a:prstGeom prst="rect">
            <a:avLst/>
          </a:prstGeom>
        </p:spPr>
      </p:pic>
      <p:sp>
        <p:nvSpPr>
          <p:cNvPr id="26" name="CaixaDeTexto 25"/>
          <p:cNvSpPr txBox="1"/>
          <p:nvPr/>
        </p:nvSpPr>
        <p:spPr>
          <a:xfrm>
            <a:off x="191344" y="116632"/>
            <a:ext cx="11698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 smtClean="0">
                <a:solidFill>
                  <a:srgbClr val="23659E"/>
                </a:solidFill>
                <a:latin typeface="Calibri"/>
              </a:rPr>
              <a:t>CONSTRUÇÃO DE SALAS ADMINISTRATIVAS - </a:t>
            </a:r>
            <a:r>
              <a:rPr kumimoji="0" lang="pt-BR" sz="2000" b="1" i="0" u="none" strike="noStrike" kern="1200" cap="none" spc="0" normalizeH="0" noProof="0" dirty="0" smtClean="0">
                <a:ln>
                  <a:noFill/>
                </a:ln>
                <a:solidFill>
                  <a:srgbClr val="23659E"/>
                </a:solidFill>
                <a:effectLst/>
                <a:uLnTx/>
                <a:uFillTx/>
                <a:latin typeface="Calibri"/>
              </a:rPr>
              <a:t> 4º PAVIMENTO PALÁCIO DO PLANALTO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23659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8405998" y="4503883"/>
            <a:ext cx="24597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/>
              <a:t>Corredor leste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38793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3021</TotalTime>
  <Words>691</Words>
  <Application>Microsoft Office PowerPoint</Application>
  <PresentationFormat>Widescreen</PresentationFormat>
  <Paragraphs>96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Marcelo Eschiletti Caldas Rodrigues</dc:creator>
  <cp:lastModifiedBy>Daniela Rodrigues Ribas Wanderlei</cp:lastModifiedBy>
  <cp:revision>279</cp:revision>
  <cp:lastPrinted>2020-12-18T17:21:42Z</cp:lastPrinted>
  <dcterms:created xsi:type="dcterms:W3CDTF">2020-06-26T15:01:47Z</dcterms:created>
  <dcterms:modified xsi:type="dcterms:W3CDTF">2021-08-31T15:46:21Z</dcterms:modified>
</cp:coreProperties>
</file>